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7" r:id="rId2"/>
    <p:sldId id="307" r:id="rId3"/>
    <p:sldId id="260" r:id="rId4"/>
    <p:sldId id="302" r:id="rId5"/>
    <p:sldId id="306" r:id="rId6"/>
    <p:sldId id="310" r:id="rId7"/>
    <p:sldId id="308" r:id="rId8"/>
    <p:sldId id="293" r:id="rId9"/>
    <p:sldId id="303" r:id="rId10"/>
    <p:sldId id="301" r:id="rId11"/>
    <p:sldId id="311" r:id="rId12"/>
    <p:sldId id="317" r:id="rId13"/>
    <p:sldId id="313" r:id="rId14"/>
    <p:sldId id="314" r:id="rId15"/>
    <p:sldId id="316" r:id="rId16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335"/>
    <a:srgbClr val="339900"/>
    <a:srgbClr val="0000FF"/>
    <a:srgbClr val="007788"/>
    <a:srgbClr val="F2F2F2"/>
    <a:srgbClr val="366DCA"/>
    <a:srgbClr val="4285F4"/>
    <a:srgbClr val="8625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2"/>
    <p:restoredTop sz="94623"/>
  </p:normalViewPr>
  <p:slideViewPr>
    <p:cSldViewPr snapToGrid="0">
      <p:cViewPr varScale="1">
        <p:scale>
          <a:sx n="101" d="100"/>
          <a:sy n="101" d="100"/>
        </p:scale>
        <p:origin x="4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40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0120424-8D07-20F6-D68A-E30760A0A4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1CCDC8-54B5-A523-CA27-E6A5E5D8A6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4F65-D7CD-E542-8396-8B51408E64CA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662FD2-59CB-30B9-CFBD-C950860340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E2AC59-0FB2-9E99-921D-7A1F372057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A11C5-2C7E-2D42-A612-D2A8DB04E0E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054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59314-3B37-F245-9B8F-A2A1C0353C67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E6CEA-26FE-034F-A477-D730467E287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6353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696643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225478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4886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7669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38602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37664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28759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95401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04357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54824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70450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AEF43-39C6-C3F5-5C48-1BBDF46D3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81D338-1B6B-87C8-E46B-1C1D92379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5D670A-4466-2CBA-BBD1-983E8C37B0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7E8D8F-876F-861D-DBE2-BE4DA7F1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7DC3A1-F343-3352-371D-831F4DC79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45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AA721-31A9-2B67-4910-D2086D294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0C1A1B-DCAB-03AF-309B-92606111D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3E663C-2812-1728-C722-80172FB6F9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2FA696-8418-9656-C609-0B09070C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0F911-C0EB-BC44-EA4B-5A1C27FC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616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778842-0EB9-B514-6901-7169D66509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FCF8DA-51D6-3B88-F5E4-E2C3979A9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BA24BC-D645-A181-911D-462A8F72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46832D-32AC-30EB-320B-35F291AA8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4389F7-E1AD-358F-267C-F364B4DE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6812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5FC6508-8FE8-3A8E-08B1-C518C90C8154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rgbClr val="F2F2F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4FD203D-B7F8-BD29-D545-195E51DEEFE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17578" y="12343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527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ED5BC-0BD8-7892-CFAB-A1FEA1C17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634FF9-3EE7-CA9F-DFBD-B7B435DF1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FFF546-0E25-CA01-16CD-087DB6CBDF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EFD939-881A-E5BD-0D28-3E86F060A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A4C3C2-A066-8A1A-A0A1-4F623E39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42625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88538-CEF7-8ACA-2DC5-F9B65A9BD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976740-43A9-A5A5-25DF-58C57682C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687F2-8339-420E-867A-7372E8AB4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2803E9-688E-DD1B-8AD3-320591CC5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169CD1-8F9B-1021-010D-67FC24C33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8F2E96-0684-DB4B-34D9-8596C98F2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9951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44C263-198D-2D76-CC2A-9A8FD1661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6A73AC-08FD-8C92-A179-DAAC0A0D5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29DCEB-AA1B-B297-E9CA-20A218B4D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A5C60-12AB-84A1-46EA-87555EDAD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B843FA8-6A85-66A3-E5C9-8433CE5BA7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02BC55-BEE2-FA47-A780-013BF781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2094BF-536B-FB2A-7F15-70465137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738128-93C5-9FC4-2C10-D47513807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5928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7F96A-F500-E2D0-AA44-125DC418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A3E9C4-A5A6-FD16-5AF5-ECB233CBC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A54B2F-F50C-09E5-9496-4F3F5C97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414C16-D92F-B08E-AB11-284BC311C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940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5A4245-DB70-EDEA-267D-EB1A0094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1434D4F-B43E-19EA-597E-DB7C4CF50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713F1D-34E0-BCD4-1F3A-976F315F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2732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38DA2-DB25-94F3-3652-8C3B41F05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427BB-AF3D-3108-2513-F98E6BD0E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996DF7-7E30-574B-F948-E62632573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1AFA42-1BE5-7F2F-3FD4-0B6784C1DF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B2052-2586-FB21-8F2A-62F22A507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7231E7-7B10-2DA6-6084-AFC1EEF4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517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7637D-DBD1-4D16-F6A1-7F12475D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F27F78-B51D-C991-8BAE-974B5FDE5B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7ABDBE-8D11-E12F-1D26-570D63847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7D2B0B-44EB-CC4B-6496-94202EA982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9D80F3-2C80-98DE-DAD4-9639379CD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6E5F43-AEAB-48A5-4B07-F57D2718B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68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D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FA5F824-5B54-8BCD-6E9E-4D4D52806A4D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E412D0A-E37B-3873-C839-E6EA19907DE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36333" y="330200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71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076127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KUGODS Algorithm Study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2A680A4B-A0F8-1ED1-2E91-EF5BE2CEE531}"/>
              </a:ext>
            </a:extLst>
          </p:cNvPr>
          <p:cNvSpPr txBox="1">
            <a:spLocks/>
          </p:cNvSpPr>
          <p:nvPr/>
        </p:nvSpPr>
        <p:spPr>
          <a:xfrm>
            <a:off x="575598" y="3457002"/>
            <a:ext cx="4296439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2022</a:t>
            </a:r>
            <a:r>
              <a:rPr kumimoji="1" lang="ko-KR" altLang="en-US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3Q~4Q</a:t>
            </a:r>
            <a:endParaRPr kumimoji="1" lang="ko-Kore-KR" altLang="en-US" sz="3200" dirty="0">
              <a:solidFill>
                <a:schemeClr val="bg1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1D57DC-BD09-77E3-1334-6E26A0B8C396}"/>
              </a:ext>
            </a:extLst>
          </p:cNvPr>
          <p:cNvSpPr txBox="1">
            <a:spLocks/>
          </p:cNvSpPr>
          <p:nvPr/>
        </p:nvSpPr>
        <p:spPr>
          <a:xfrm>
            <a:off x="651798" y="4851972"/>
            <a:ext cx="5899314" cy="50539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week </a:t>
            </a:r>
            <a:r>
              <a:rPr kumimoji="1" lang="en-US" altLang="ko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5</a:t>
            </a:r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. Greedy</a:t>
            </a:r>
            <a:r>
              <a:rPr kumimoji="1" lang="ko-KR" altLang="en-US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와 </a:t>
            </a:r>
            <a:r>
              <a:rPr kumimoji="1" lang="en-US" altLang="ko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DP</a:t>
            </a:r>
            <a:r>
              <a:rPr kumimoji="1" lang="ko-KR" altLang="en-US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4255678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1904:01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타일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E877318-975C-62B3-3DD0-260F8C57F2D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01568"/>
            <a:ext cx="9601200" cy="533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674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1904:01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타일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C19A0D9-5957-CCB4-5C6E-A9C239EED024}"/>
                  </a:ext>
                </a:extLst>
              </p:cNvPr>
              <p:cNvSpPr txBox="1"/>
              <p:nvPr/>
            </p:nvSpPr>
            <p:spPr>
              <a:xfrm>
                <a:off x="575598" y="1804700"/>
                <a:ext cx="483665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</m:ctrlPr>
                        </m:sSubPr>
                        <m:e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𝑎</m:t>
                          </m:r>
                        </m:e>
                        <m:sub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𝑛</m:t>
                          </m:r>
                        </m:sub>
                      </m:sSub>
                      <m:r>
                        <a:rPr lang="en-US" altLang="ko-KR" sz="24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=</m:t>
                      </m:r>
                      <m:sSub>
                        <m:sSubPr>
                          <m:ctrlP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</m:ctrlPr>
                        </m:sSubPr>
                        <m:e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𝑎</m:t>
                          </m:r>
                        </m:e>
                        <m:sub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𝑛</m:t>
                          </m:r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−1</m:t>
                          </m:r>
                        </m:sub>
                      </m:sSub>
                      <m:r>
                        <a:rPr lang="en-US" altLang="ko-KR" sz="24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+</m:t>
                      </m:r>
                      <m:sSub>
                        <m:sSubPr>
                          <m:ctrlP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</m:ctrlPr>
                        </m:sSubPr>
                        <m:e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𝑎</m:t>
                          </m:r>
                        </m:e>
                        <m:sub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𝑛</m:t>
                          </m:r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−2</m:t>
                          </m:r>
                        </m:sub>
                      </m:sSub>
                      <m:r>
                        <a:rPr lang="en-US" altLang="ko-KR" sz="24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    (</m:t>
                      </m:r>
                      <m:r>
                        <a:rPr lang="en-US" altLang="ko-KR" sz="24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𝑛</m:t>
                      </m:r>
                      <m:r>
                        <a:rPr lang="en-US" altLang="ko-KR" sz="24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≥3)</m:t>
                      </m:r>
                    </m:oMath>
                  </m:oMathPara>
                </a14:m>
                <a:endParaRPr lang="en-US" altLang="ko-KR" sz="2400" u="none" strike="noStrike" dirty="0">
                  <a:effectLst/>
                  <a:latin typeface="NanumSquareOTF_ac" panose="020B0600000101010101" pitchFamily="34" charset="-127"/>
                  <a:ea typeface="NanumSquareOTF_ac" panose="020B0600000101010101" pitchFamily="34" charset="-127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C19A0D9-5957-CCB4-5C6E-A9C239EED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598" y="1804700"/>
                <a:ext cx="4836651" cy="646331"/>
              </a:xfrm>
              <a:prstGeom prst="rect">
                <a:avLst/>
              </a:prstGeom>
              <a:blipFill>
                <a:blip r:embed="rId3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BE7C17EA-19E9-3ABE-8FA3-DC6B631AB4A5}"/>
              </a:ext>
            </a:extLst>
          </p:cNvPr>
          <p:cNvSpPr txBox="1"/>
          <p:nvPr/>
        </p:nvSpPr>
        <p:spPr>
          <a:xfrm>
            <a:off x="575598" y="1211653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점화식</a:t>
            </a: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세우기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9A8B84-2ADC-5AE6-24E3-14F282516C2C}"/>
              </a:ext>
            </a:extLst>
          </p:cNvPr>
          <p:cNvSpPr txBox="1"/>
          <p:nvPr/>
        </p:nvSpPr>
        <p:spPr>
          <a:xfrm>
            <a:off x="575598" y="2405442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ore-KR" altLang="en-US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구현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495BDE4-9FFE-8891-9332-5679C59E8B8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66673" y="3087945"/>
            <a:ext cx="42545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255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9102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13305: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주유소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5D510FC1-3639-D152-5E3F-64BA9287E19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26163" y="1259943"/>
            <a:ext cx="8939674" cy="518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559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13305: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주유소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03946F8-4E8A-C038-C6B0-6BB283A64D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8828" y="1143846"/>
            <a:ext cx="9256962" cy="524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232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13305: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주유소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0969F0D1-42FE-B873-638F-660A5BEDD12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0098" y="2171700"/>
            <a:ext cx="42926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016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512459" y="3041077"/>
            <a:ext cx="516708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Greedy Algorithm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5771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Greedy Algorithm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탐욕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3279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선택의 순간마다 </a:t>
            </a:r>
            <a:r>
              <a:rPr lang="ko-KR" altLang="en-US" sz="2000" u="none" strike="noStrike" dirty="0">
                <a:solidFill>
                  <a:srgbClr val="FF0000"/>
                </a:solidFill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당장 눈앞에 보이는 최적의 상황만을 쫓아 최종적인 해답에 도달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하는 방법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최적해를 구하는데 사용하는 근사적인 방법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그 순간 최적이지만 그것이 최적해라는 보장이 없다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탐욕 알고리즘을 적용할 수 있는 문제들은 지역적으로 최적이면서 전역적으로 최적인 문제들이다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  <a:b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</a:b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탐욕 알고리즘</a:t>
            </a:r>
            <a:r>
              <a:rPr lang="ko-KR" altLang="en-US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95B24B-EB5C-A7E2-E1D0-9088B4E4C6AA}"/>
              </a:ext>
            </a:extLst>
          </p:cNvPr>
          <p:cNvSpPr txBox="1"/>
          <p:nvPr/>
        </p:nvSpPr>
        <p:spPr>
          <a:xfrm>
            <a:off x="575597" y="4537656"/>
            <a:ext cx="10273377" cy="1894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탐욕적 선택 속성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(Greedy Choice Property) :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앞의 선택이 이후의 선택에 영향을 주지 않는다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최적 부분 구조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(Optimal Substructure) :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문제에 대한 최종 해결 방법은 부분 문제에 대한 최적 문제 해결 방법으로 구성된다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altLang="ko-Kore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7081DE-7F82-D0AD-542A-1132F72072C1}"/>
              </a:ext>
            </a:extLst>
          </p:cNvPr>
          <p:cNvSpPr txBox="1"/>
          <p:nvPr/>
        </p:nvSpPr>
        <p:spPr>
          <a:xfrm>
            <a:off x="575597" y="3958149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탐욕 알고리즘을 사용하는 문제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1476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거스름돈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412F16-F8E3-7C56-CE2B-2BDFFBCF7F2C}"/>
              </a:ext>
            </a:extLst>
          </p:cNvPr>
          <p:cNvSpPr txBox="1"/>
          <p:nvPr/>
        </p:nvSpPr>
        <p:spPr>
          <a:xfrm>
            <a:off x="575598" y="1409155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거슬러줘야 하는 동전 혹은 지폐의 최소 </a:t>
            </a: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갯수</a:t>
            </a:r>
            <a:endParaRPr lang="en-US" altLang="ko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E42F45-ECB2-4D75-6355-B1F5B7949499}"/>
              </a:ext>
            </a:extLst>
          </p:cNvPr>
          <p:cNvSpPr txBox="1"/>
          <p:nvPr/>
        </p:nvSpPr>
        <p:spPr>
          <a:xfrm>
            <a:off x="575598" y="2169229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가격이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5,820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원인 물건을 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살 때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10,000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원을 낸 경우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10,000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–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5,820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=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4,180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1,000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X 4,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100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X 1,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50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X1, 10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X 3</a:t>
            </a:r>
          </a:p>
        </p:txBody>
      </p:sp>
    </p:spTree>
    <p:extLst>
      <p:ext uri="{BB962C8B-B14F-4D97-AF65-F5344CB8AC3E}">
        <p14:creationId xmlns:p14="http://schemas.microsoft.com/office/powerpoint/2010/main" val="3364027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활동 선택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(Action select)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8337A2F-F074-C82F-B5DC-DB10B43D5B1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11653"/>
            <a:ext cx="11209867" cy="525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96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활동 선택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(Action select)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792B914-302F-FD7F-261A-D8B8052B42F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80199" y="2749550"/>
            <a:ext cx="5245100" cy="3035300"/>
          </a:xfrm>
          <a:prstGeom prst="rect">
            <a:avLst/>
          </a:prstGeom>
        </p:spPr>
      </p:pic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4DCE8272-19B1-EF44-E5DE-836A5DCEEF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1689317"/>
              </p:ext>
            </p:extLst>
          </p:nvPr>
        </p:nvGraphicFramePr>
        <p:xfrm>
          <a:off x="2031999" y="1607259"/>
          <a:ext cx="8128002" cy="73660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44626274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2583416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9699507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0685368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96137696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2004528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시작시간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206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종료시간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55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699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Dynamic Programming Intro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287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큰 문제를 작은 문제로 나누어 푸는 방법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모든 작은 문제를 한번 씩만 풀어 더욱 효율적으로 풀 수 있다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같은 문제가 반복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,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solution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이 일정할 때 사용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동적 프로그래밍이란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1D0D36-7364-A6FE-F950-272D30754CDC}"/>
              </a:ext>
            </a:extLst>
          </p:cNvPr>
          <p:cNvSpPr txBox="1"/>
          <p:nvPr/>
        </p:nvSpPr>
        <p:spPr>
          <a:xfrm>
            <a:off x="575597" y="3447251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Memorization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95B24B-EB5C-A7E2-E1D0-9088B4E4C6AA}"/>
              </a:ext>
            </a:extLst>
          </p:cNvPr>
          <p:cNvSpPr txBox="1"/>
          <p:nvPr/>
        </p:nvSpPr>
        <p:spPr>
          <a:xfrm>
            <a:off x="575596" y="4108105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반복되는 작은 문제에 대한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solution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을 저장해 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놓았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다가 가져다 쓰는 방식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점화식을 세우 문제 해결</a:t>
            </a:r>
            <a:endParaRPr lang="en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많은 문제에 응용가능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000" b="1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DP</a:t>
            </a:r>
            <a:r>
              <a:rPr kumimoji="1" lang="en-US" altLang="ko-Kore-KR" sz="4000" b="1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en-US" altLang="ko-KR" sz="2400" b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Dynamic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Programming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9005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피보나치 수열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470A46EF-66E1-5A1A-8EEF-86DDC9F4022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11653"/>
            <a:ext cx="64008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605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274</Words>
  <Application>Microsoft Macintosh PowerPoint</Application>
  <PresentationFormat>와이드스크린</PresentationFormat>
  <Paragraphs>63</Paragraphs>
  <Slides>15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NanumSquareOTF_ac</vt:lpstr>
      <vt:lpstr>NanumSquareOTF_ac Bold</vt:lpstr>
      <vt:lpstr>NanumSquareOTF_ac ExtraBold</vt:lpstr>
      <vt:lpstr>Arial</vt:lpstr>
      <vt:lpstr>Calibri</vt:lpstr>
      <vt:lpstr>Calibri Light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허준환[ 학부재학 / 데이터과학과 ]</dc:creator>
  <cp:lastModifiedBy>허준환[ 학부재학 / 데이터과학과 ]</cp:lastModifiedBy>
  <cp:revision>33</cp:revision>
  <cp:lastPrinted>2022-11-17T02:36:49Z</cp:lastPrinted>
  <dcterms:created xsi:type="dcterms:W3CDTF">2022-09-30T06:36:40Z</dcterms:created>
  <dcterms:modified xsi:type="dcterms:W3CDTF">2022-11-29T12:48:10Z</dcterms:modified>
</cp:coreProperties>
</file>

<file path=docProps/thumbnail.jpeg>
</file>